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</p:sldIdLst>
  <p:sldSz cx="9144000" cy="6858000" type="screen4x3"/>
  <p:notesSz cx="6865938" cy="9540875"/>
  <p:custDataLst>
    <p:tags r:id="rId22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ange Sommeling" initials="SS" lastIdx="1" clrIdx="0">
    <p:extLst>
      <p:ext uri="{19B8F6BF-5375-455C-9EA6-DF929625EA0E}">
        <p15:presenceInfo xmlns:p15="http://schemas.microsoft.com/office/powerpoint/2012/main" userId="S-1-5-21-988299426-728374078-612134452-129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60"/>
  </p:normalViewPr>
  <p:slideViewPr>
    <p:cSldViewPr>
      <p:cViewPr varScale="1">
        <p:scale>
          <a:sx n="72" d="100"/>
          <a:sy n="72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r">
              <a:defRPr sz="1200"/>
            </a:lvl1pPr>
          </a:lstStyle>
          <a:p>
            <a:fld id="{13272FD7-0456-4147-AEE5-B6F903C39937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9109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r">
              <a:defRPr sz="1200"/>
            </a:lvl1pPr>
          </a:lstStyle>
          <a:p>
            <a:fld id="{15D46942-FCD7-4061-8058-219CA4D37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85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3670300"/>
            <a:ext cx="5938838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9000" y="4724400"/>
            <a:ext cx="5938838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133600" y="5410200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1614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067425" y="1143000"/>
            <a:ext cx="1806575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47700" y="1143000"/>
            <a:ext cx="5267325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9103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7942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8282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61988" y="2093913"/>
            <a:ext cx="3529012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43400" y="2093913"/>
            <a:ext cx="3530600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6577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9621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2588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7902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44712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7836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143000"/>
            <a:ext cx="7212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2093913"/>
            <a:ext cx="721201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6hUcpoFZe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OFdkmG3YK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nyNqm7vHn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erqMMB7A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sdCgl7IgBs" TargetMode="External"/><Relationship Id="rId2" Type="http://schemas.openxmlformats.org/officeDocument/2006/relationships/hyperlink" Target="https://www.youtube.com/watch?v=Zv_n3oy3YD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2QpYaCAry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vak" descr="PresentatieTitel" title="PresentatieTitel"/>
          <p:cNvSpPr>
            <a:spLocks noGrp="1" noChangeArrowheads="1"/>
          </p:cNvSpPr>
          <p:nvPr>
            <p:ph type="ctrTitle"/>
          </p:nvPr>
        </p:nvSpPr>
        <p:spPr>
          <a:xfrm>
            <a:off x="2159000" y="3500438"/>
            <a:ext cx="5938838" cy="1054100"/>
          </a:xfrm>
        </p:spPr>
        <p:txBody>
          <a:bodyPr/>
          <a:lstStyle/>
          <a:p>
            <a:r>
              <a:rPr lang="nl-NL" dirty="0"/>
              <a:t>Cliënt en Veiligheid</a:t>
            </a:r>
          </a:p>
        </p:txBody>
      </p:sp>
      <p:sp>
        <p:nvSpPr>
          <p:cNvPr id="2051" name="Datumvak" descr="DOCdatum" title="DOCdatum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endParaRPr lang="nl-NL" sz="2400" dirty="0"/>
          </a:p>
        </p:txBody>
      </p:sp>
      <p:sp>
        <p:nvSpPr>
          <p:cNvPr id="2052" name="Spreker" descr="Spreker" title="Spreker"/>
          <p:cNvSpPr txBox="1">
            <a:spLocks noChangeArrowheads="1"/>
          </p:cNvSpPr>
          <p:nvPr/>
        </p:nvSpPr>
        <p:spPr>
          <a:xfrm>
            <a:off x="2159000" y="5084763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2" name="Tekstvak 1" descr="logovast_payoff" title="logovast_payoff"/>
          <p:cNvSpPr txBox="1"/>
          <p:nvPr/>
        </p:nvSpPr>
        <p:spPr>
          <a:xfrm>
            <a:off x="6436800" y="6228000"/>
            <a:ext cx="2592000" cy="15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/>
              <a:t>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Hulpmiddelen bij verzorging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093912"/>
            <a:ext cx="7212012" cy="3927375"/>
          </a:xfrm>
        </p:spPr>
        <p:txBody>
          <a:bodyPr/>
          <a:lstStyle/>
          <a:p>
            <a:r>
              <a:rPr lang="nl-NL" sz="2400" b="1" dirty="0">
                <a:solidFill>
                  <a:srgbClr val="FF0000"/>
                </a:solidFill>
              </a:rPr>
              <a:t>Transfermiddelen:</a:t>
            </a:r>
            <a:r>
              <a:rPr lang="nl-NL" sz="2400" dirty="0"/>
              <a:t> middel waarmee je cliënten gemakkelijk verplaatst.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Alleen om korte afstanden te overbruggen waarbij je moet tillen.</a:t>
            </a:r>
          </a:p>
          <a:p>
            <a:endParaRPr lang="nl-NL" sz="2400" dirty="0"/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Papagaai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Draaischijf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Glijplank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Steeklaken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Glijdzeil of rollaken</a:t>
            </a:r>
          </a:p>
        </p:txBody>
      </p:sp>
    </p:spTree>
    <p:extLst>
      <p:ext uri="{BB962C8B-B14F-4D97-AF65-F5344CB8AC3E}">
        <p14:creationId xmlns:p14="http://schemas.microsoft.com/office/powerpoint/2010/main" val="307871072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699" y="980728"/>
            <a:ext cx="7212013" cy="647700"/>
          </a:xfrm>
        </p:spPr>
        <p:txBody>
          <a:bodyPr/>
          <a:lstStyle/>
          <a:p>
            <a:r>
              <a:rPr lang="nl-NL" dirty="0"/>
              <a:t>Papegaai</a:t>
            </a:r>
          </a:p>
        </p:txBody>
      </p:sp>
      <p:pic>
        <p:nvPicPr>
          <p:cNvPr id="2054" name="Picture 6" descr="Afbeeldingsresultaat voor papegaai voor ziekenhuisb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" y="1793945"/>
            <a:ext cx="8494306" cy="5184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04576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Draaischijf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Draaischijf</a:t>
            </a:r>
          </a:p>
          <a:p>
            <a:r>
              <a:rPr lang="nl-NL" sz="2400" dirty="0">
                <a:hlinkClick r:id="rId2"/>
              </a:rPr>
              <a:t>https://www.youtube.com/watch?v=76hUcpoFZec</a:t>
            </a:r>
            <a:endParaRPr lang="nl-NL" sz="24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66850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Glijplank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https://www.youtube.com/watch?v=3OFdkmG3YKw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486262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Steeklaken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https://www.youtube.com/watch?v=snyNqm7vHno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3878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Glijzeil of rollaken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https://www.youtube.com/watch?v=JTerqMMB7A4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18742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Tilliften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Met een tillift breng je de cliënt van de ene naar de andere plaats.</a:t>
            </a:r>
          </a:p>
          <a:p>
            <a:endParaRPr lang="nl-NL" sz="2400" dirty="0"/>
          </a:p>
          <a:p>
            <a:r>
              <a:rPr lang="nl-NL" sz="2400" dirty="0"/>
              <a:t>Actieve tillift</a:t>
            </a:r>
          </a:p>
          <a:p>
            <a:r>
              <a:rPr lang="nl-NL" sz="2400" dirty="0">
                <a:hlinkClick r:id="rId2"/>
              </a:rPr>
              <a:t>https://www.youtube.com/watch?v=Zv_n3oy3YDw</a:t>
            </a: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Passieve tillift</a:t>
            </a:r>
          </a:p>
          <a:p>
            <a:r>
              <a:rPr lang="nl-NL" sz="2400" dirty="0">
                <a:hlinkClick r:id="rId3"/>
              </a:rPr>
              <a:t>https://www.youtube.com/watch?v=3sdCgl7IgBs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615669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Hulpmiddelen en mobiliteit</a:t>
            </a:r>
          </a:p>
        </p:txBody>
      </p:sp>
      <p:pic>
        <p:nvPicPr>
          <p:cNvPr id="3076" name="Picture 4" descr="Afbeeldingsresultaat voor badkru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4" y="2184609"/>
            <a:ext cx="2128225" cy="212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3.gstatic.com/shopping?q=tbn:ANd9GcQ0p-WtDQ_5hNON5D0gDO7sRqfOmNhyjpzgnWNkA9pdbs5DuaO64COZatsq9YLJo8jcbQxIYZQd&amp;usqp=CA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494" y="2184608"/>
            <a:ext cx="2125515" cy="212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fbeeldingsresultaat voor rollator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7" r="8784"/>
          <a:stretch/>
        </p:blipFill>
        <p:spPr bwMode="auto">
          <a:xfrm>
            <a:off x="3187044" y="4312834"/>
            <a:ext cx="2664296" cy="254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Afbeeldingsresultaat voor rolsto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69" y="4303436"/>
            <a:ext cx="2536775" cy="25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Afbeeldingsresultaat voor scootmobie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339" y="4295941"/>
            <a:ext cx="2536775" cy="256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Afbeeldingsresultaat voor toiletverhoger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30"/>
          <a:stretch/>
        </p:blipFill>
        <p:spPr bwMode="auto">
          <a:xfrm>
            <a:off x="4934775" y="2184607"/>
            <a:ext cx="2393190" cy="210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95693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9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924944"/>
            <a:ext cx="3528392" cy="36281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051720" y="4739036"/>
            <a:ext cx="1080120" cy="11304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5 min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97079" y="4323537"/>
            <a:ext cx="348685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>
                <a:latin typeface="+mj-lt"/>
              </a:rPr>
              <a:t>Opdracht 9 uit thema 16</a:t>
            </a:r>
          </a:p>
          <a:p>
            <a:r>
              <a:rPr lang="nl-NL" dirty="0">
                <a:latin typeface="+mj-lt"/>
              </a:rPr>
              <a:t>Ergonomisch werken</a:t>
            </a:r>
          </a:p>
        </p:txBody>
      </p:sp>
    </p:spTree>
    <p:extLst>
      <p:ext uri="{BB962C8B-B14F-4D97-AF65-F5344CB8AC3E}">
        <p14:creationId xmlns:p14="http://schemas.microsoft.com/office/powerpoint/2010/main" val="24992245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volgende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492895"/>
            <a:ext cx="7212012" cy="3157017"/>
          </a:xfrm>
        </p:spPr>
        <p:txBody>
          <a:bodyPr/>
          <a:lstStyle/>
          <a:p>
            <a:r>
              <a:rPr lang="nl-NL" sz="2400" dirty="0"/>
              <a:t>Bestuderen thema 16</a:t>
            </a:r>
          </a:p>
        </p:txBody>
      </p:sp>
      <p:pic>
        <p:nvPicPr>
          <p:cNvPr id="2052" name="Picture 4" descr="Afbeeldingsresultaat voor huiswerk l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49489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3915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dirty="0"/>
              <a:t>Lesweek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276872"/>
            <a:ext cx="7212012" cy="3816423"/>
          </a:xfrm>
        </p:spPr>
        <p:txBody>
          <a:bodyPr/>
          <a:lstStyle/>
          <a:p>
            <a:r>
              <a:rPr lang="nl-NL" sz="2400" b="1" dirty="0"/>
              <a:t>Uitleg periode 2</a:t>
            </a:r>
          </a:p>
          <a:p>
            <a:endParaRPr lang="nl-NL" sz="2400" b="1" dirty="0"/>
          </a:p>
          <a:p>
            <a:endParaRPr lang="nl-NL" sz="2400" b="1" dirty="0"/>
          </a:p>
          <a:p>
            <a:r>
              <a:rPr lang="nl-NL" sz="2400" b="1" dirty="0"/>
              <a:t>Uitleg vak Cliënt en Veiligheid</a:t>
            </a:r>
          </a:p>
          <a:p>
            <a:endParaRPr lang="nl-NL" sz="2400" b="1" dirty="0"/>
          </a:p>
          <a:p>
            <a:endParaRPr lang="nl-NL" sz="2400" b="1" dirty="0"/>
          </a:p>
          <a:p>
            <a:r>
              <a:rPr lang="nl-NL" sz="2400" b="1" dirty="0"/>
              <a:t>Theorie thema 16</a:t>
            </a:r>
          </a:p>
          <a:p>
            <a:endParaRPr lang="nl-NL" sz="2400" b="1" dirty="0"/>
          </a:p>
          <a:p>
            <a:endParaRPr lang="nl-NL" sz="2400" b="1" dirty="0"/>
          </a:p>
          <a:p>
            <a:r>
              <a:rPr lang="nl-NL" sz="2400" b="1" dirty="0"/>
              <a:t>Oefeningen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b="1" dirty="0"/>
          </a:p>
          <a:p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9009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deze periode?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4 lessen Client en Veiligheid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Eindopdracht in groepjes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76916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 van dit vak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Eindproduct maken in groepjes: veiligheidskaart en protocol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Presentie en inzet</a:t>
            </a:r>
          </a:p>
          <a:p>
            <a:endParaRPr lang="nl-NL" sz="2400" dirty="0"/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723861"/>
            <a:ext cx="2519469" cy="3134139"/>
          </a:xfrm>
          <a:prstGeom prst="rect">
            <a:avLst/>
          </a:prstGeom>
        </p:spPr>
      </p:pic>
      <p:pic>
        <p:nvPicPr>
          <p:cNvPr id="7" name="Afbeelding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528" y="3756518"/>
            <a:ext cx="244983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7767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700" y="1143000"/>
            <a:ext cx="7596708" cy="647700"/>
          </a:xfrm>
        </p:spPr>
        <p:txBody>
          <a:bodyPr/>
          <a:lstStyle/>
          <a:p>
            <a:r>
              <a:rPr lang="nl-NL" dirty="0"/>
              <a:t>Wat neem ik altijd mee naar de les?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Boek “Ontwikkeling en Omgeving”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Schrijfblok/schrift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Pen/potlood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b="1" dirty="0">
                <a:solidFill>
                  <a:srgbClr val="FF0000"/>
                </a:solidFill>
              </a:rPr>
              <a:t>Mobiel/laptop tijdens de les? Alleen wanneer de docent daartoe opdracht geeft.</a:t>
            </a:r>
          </a:p>
        </p:txBody>
      </p:sp>
      <p:pic>
        <p:nvPicPr>
          <p:cNvPr id="4" name="Afbeelding 3" descr="Verboden mobiele telefoon of mobiel bell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4753668"/>
            <a:ext cx="1792490" cy="1792490"/>
          </a:xfrm>
          <a:prstGeom prst="rect">
            <a:avLst/>
          </a:prstGeom>
        </p:spPr>
      </p:pic>
      <p:pic>
        <p:nvPicPr>
          <p:cNvPr id="2052" name="Picture 4" descr="http://www.hearinglink.com.au/wp-content/uploads/2012/05/earbud-pic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7" t="5965" r="8944" b="274"/>
          <a:stretch/>
        </p:blipFill>
        <p:spPr bwMode="auto">
          <a:xfrm>
            <a:off x="2699792" y="4752249"/>
            <a:ext cx="1909439" cy="179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echte verbindingslijn 8"/>
          <p:cNvCxnSpPr/>
          <p:nvPr/>
        </p:nvCxnSpPr>
        <p:spPr>
          <a:xfrm>
            <a:off x="2699792" y="4752249"/>
            <a:ext cx="1909439" cy="17903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2699792" y="4752249"/>
            <a:ext cx="1909439" cy="17903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Afbeeldingsresultaat voor verboden te ete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t="6048" r="15699" b="12306"/>
          <a:stretch/>
        </p:blipFill>
        <p:spPr bwMode="auto">
          <a:xfrm>
            <a:off x="4868833" y="4750277"/>
            <a:ext cx="1525075" cy="179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18899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16. Ergonomisch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204863"/>
            <a:ext cx="7212012" cy="344504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Ergonomie gaat over het aanpassen van de omgeving aan de mens.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Dit geldt voor iedereen. Dus ook voor cliënten.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Als je ergonomisch werkt, blijf je gezonder en fitter.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53740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werk je ergonomisch?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Groepsopdracht. Schrijven op bord. </a:t>
            </a:r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924944"/>
            <a:ext cx="3528392" cy="36281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051720" y="4739036"/>
            <a:ext cx="1080120" cy="11304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5 min</a:t>
            </a:r>
          </a:p>
        </p:txBody>
      </p:sp>
    </p:spTree>
    <p:extLst>
      <p:ext uri="{BB962C8B-B14F-4D97-AF65-F5344CB8AC3E}">
        <p14:creationId xmlns:p14="http://schemas.microsoft.com/office/powerpoint/2010/main" val="8165485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3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924944"/>
            <a:ext cx="3528392" cy="36281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051720" y="4739036"/>
            <a:ext cx="1080120" cy="11304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97079" y="4323537"/>
            <a:ext cx="348685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>
                <a:latin typeface="+mj-lt"/>
              </a:rPr>
              <a:t>Opdracht 3 </a:t>
            </a:r>
            <a:r>
              <a:rPr lang="nl-NL" dirty="0">
                <a:latin typeface="+mj-lt"/>
              </a:rPr>
              <a:t>uit thema 16</a:t>
            </a:r>
          </a:p>
          <a:p>
            <a:r>
              <a:rPr lang="nl-NL" dirty="0">
                <a:latin typeface="+mj-lt"/>
              </a:rPr>
              <a:t>Ergonomisch werken</a:t>
            </a:r>
          </a:p>
        </p:txBody>
      </p:sp>
    </p:spTree>
    <p:extLst>
      <p:ext uri="{BB962C8B-B14F-4D97-AF65-F5344CB8AC3E}">
        <p14:creationId xmlns:p14="http://schemas.microsoft.com/office/powerpoint/2010/main" val="158049076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Tiltechniek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Instructie juiste tiltechniek</a:t>
            </a:r>
          </a:p>
          <a:p>
            <a:r>
              <a:rPr lang="nl-NL" sz="2400" dirty="0">
                <a:hlinkClick r:id="rId2"/>
              </a:rPr>
              <a:t>https://www.youtube.com/watch?v=P2QpYaCAryU</a:t>
            </a:r>
            <a:endParaRPr lang="nl-NL" sz="24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75521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05.28"/>
  <p:tag name="AS_TITLE" val="Aspose.Slides for .NET 4.0"/>
  <p:tag name="AS_VERSION" val="14.4.0.0"/>
  <p:tag name="HERGEBRUIK_156" val="[empty_val]"/>
  <p:tag name="HERGEBRUIK_158" val="##59"/>
  <p:tag name="HERGEBRUIK_77" val="8-8-2016 0:00:00"/>
  <p:tag name="HERGEBRUIK_87" val="42"/>
  <p:tag name="HERGEBRUIK_LOGOID" val="1"/>
  <p:tag name="HERGEBRUIK_MODELID" val="31"/>
  <p:tag name="HERGEBRUIK_RELOADMODE" val="0"/>
  <p:tag name="HERGEBRUIK_TAALID" val="1"/>
  <p:tag name="HERGEBRUIKVW_13" val="Verlengde Visserstraat 20, Groningen"/>
  <p:tag name="HERGEBRUIKVW_15" val="Postbus 1225, 9701 BE Groningen"/>
  <p:tag name="HERGEBRUIKVW_16" val="T (050) 368 83 00 "/>
  <p:tag name="HERGEBRUIKVW_17" val="T (050) 368 83 00 , F "/>
  <p:tag name="HERGEBRUIKVW_18" val="NL91 RABO 0385 1922 07, KvK 41013432"/>
  <p:tag name="HERGEBRUIKVW_19" val="Noorderpoort Gezondheidszorg &amp; Welzijn "/>
  <p:tag name="HERGEBRUIKVW_20" val="Noorderpoort&#10;Noorderpoort Gezondheidszorg &amp; Welzijn &#10;Postbus 1225&#10;9701 BE Groningen&#10;Verlengde Visserstraat 20&#10;Groningen"/>
</p:tagLst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5416</TotalTime>
  <Words>323</Words>
  <Application>Microsoft Office PowerPoint</Application>
  <PresentationFormat>Diavoorstelling (4:3)</PresentationFormat>
  <Paragraphs>98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Standaardontwerp</vt:lpstr>
      <vt:lpstr>Cliënt en Veiligheid</vt:lpstr>
      <vt:lpstr>Lesweek 1</vt:lpstr>
      <vt:lpstr>Wat gaan we doen deze periode?</vt:lpstr>
      <vt:lpstr>Beoordeling van dit vak</vt:lpstr>
      <vt:lpstr>Wat neem ik altijd mee naar de les?</vt:lpstr>
      <vt:lpstr>16. Ergonomisch werken</vt:lpstr>
      <vt:lpstr>Hoe werk je ergonomisch?</vt:lpstr>
      <vt:lpstr>Opdracht 3 maken</vt:lpstr>
      <vt:lpstr>Tiltechniek</vt:lpstr>
      <vt:lpstr>Hulpmiddelen bij verzorging</vt:lpstr>
      <vt:lpstr>Papegaai</vt:lpstr>
      <vt:lpstr>Draaischijf</vt:lpstr>
      <vt:lpstr>Glijplank</vt:lpstr>
      <vt:lpstr>Steeklaken</vt:lpstr>
      <vt:lpstr>Glijzeil of rollaken</vt:lpstr>
      <vt:lpstr>Tilliften</vt:lpstr>
      <vt:lpstr>Hulpmiddelen en mobiliteit</vt:lpstr>
      <vt:lpstr>Opdracht 9 maken</vt:lpstr>
      <vt:lpstr>Huiswerk voor volgende week</vt:lpstr>
    </vt:vector>
  </TitlesOfParts>
  <Company>I'tension B.V.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Gerjan Stappenbelt;sa.sommeling@noorderpoort.nl</dc:creator>
  <cp:lastModifiedBy>Solange Sommeling</cp:lastModifiedBy>
  <cp:revision>361</cp:revision>
  <cp:lastPrinted>2016-09-04T12:16:18Z</cp:lastPrinted>
  <dcterms:created xsi:type="dcterms:W3CDTF">2009-12-16T15:11:37Z</dcterms:created>
  <dcterms:modified xsi:type="dcterms:W3CDTF">2017-11-14T13:10:26Z</dcterms:modified>
</cp:coreProperties>
</file>